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handoutMasterIdLst>
    <p:handoutMasterId r:id="rId19"/>
  </p:handoutMasterIdLst>
  <p:sldIdLst>
    <p:sldId id="313" r:id="rId4"/>
    <p:sldId id="299" r:id="rId5"/>
    <p:sldId id="301" r:id="rId6"/>
    <p:sldId id="310" r:id="rId7"/>
    <p:sldId id="302" r:id="rId8"/>
    <p:sldId id="307" r:id="rId9"/>
    <p:sldId id="308" r:id="rId10"/>
    <p:sldId id="315" r:id="rId11"/>
    <p:sldId id="311" r:id="rId12"/>
    <p:sldId id="312" r:id="rId13"/>
    <p:sldId id="316" r:id="rId14"/>
    <p:sldId id="303" r:id="rId15"/>
    <p:sldId id="304" r:id="rId16"/>
    <p:sldId id="309" r:id="rId17"/>
    <p:sldId id="314" r:id="rId18"/>
  </p:sldIdLst>
  <p:sldSz cx="9144000" cy="6858000" type="screen4x3"/>
  <p:notesSz cx="6946900" cy="92075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1974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EFF8CA10-5B33-43EB-B957-6F5E7EE9D173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745527"/>
            <a:ext cx="3010323" cy="4619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3B287771-1238-4B6B-AEC6-3913F90A3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4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5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5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80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88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0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4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7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413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13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196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2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11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524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6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18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92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2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97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00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80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7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31D815-5277-456D-8C63-BFD40FA1511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1233F-8BE0-488B-B036-0BD413FBA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842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http://www.umt.edu/accessibility</a:t>
            </a:r>
            <a:endParaRPr lang="en-US" dirty="0"/>
          </a:p>
        </p:txBody>
      </p:sp>
      <p:pic>
        <p:nvPicPr>
          <p:cNvPr id="8" name="Picture 2" descr="University of Montana ihn Black - Main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46" y="15875"/>
            <a:ext cx="280035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56F8-7605-4C75-81A0-DC1C5FFCFFF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734F5-1F6A-4919-A1E0-3D1FB82AC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365B-2AB6-4291-87D9-074ED05A60A0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0C7B-006B-49C1-AC6A-095C7CD8D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58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eita@umontan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UM’s digital accessibility</a:t>
            </a:r>
            <a:endParaRPr lang="en-US" dirty="0"/>
          </a:p>
        </p:txBody>
      </p:sp>
      <p:pic>
        <p:nvPicPr>
          <p:cNvPr id="4" name="Picture 2" descr="Background image with accessibility 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839200" cy="3272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75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work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offer help with the remediation with the caveat that:</a:t>
            </a:r>
          </a:p>
          <a:p>
            <a:pPr lvl="1"/>
            <a:r>
              <a:rPr lang="en-US" dirty="0" smtClean="0"/>
              <a:t>There’s so much benefit to the author to creating accessible Word documents that we won’t remediate all of your documents for you</a:t>
            </a:r>
          </a:p>
          <a:p>
            <a:pPr lvl="1"/>
            <a:r>
              <a:rPr lang="en-US" dirty="0" smtClean="0"/>
              <a:t>We don’t want to be determining what your alt tags say because they are largely educational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– Fall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Processed 106,747 pages (or 175 books) with a .82 day turn around time</a:t>
            </a:r>
          </a:p>
          <a:p>
            <a:r>
              <a:rPr lang="en-US" dirty="0"/>
              <a:t>Meet with 80 students in support of assistive technology (using 85 hours of contact time with ?? hours of prep)</a:t>
            </a:r>
          </a:p>
          <a:p>
            <a:r>
              <a:rPr lang="en-US" dirty="0"/>
              <a:t>Evaluated 55 pieces of </a:t>
            </a:r>
            <a:r>
              <a:rPr lang="en-US" dirty="0" smtClean="0"/>
              <a:t>software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Reviewed</a:t>
            </a:r>
            <a:r>
              <a:rPr lang="en-US" dirty="0"/>
              <a:t> </a:t>
            </a:r>
            <a:r>
              <a:rPr lang="en-US" dirty="0" smtClean="0"/>
              <a:t>25+ websites</a:t>
            </a:r>
            <a:endParaRPr lang="en-US" dirty="0"/>
          </a:p>
          <a:p>
            <a:r>
              <a:rPr lang="en-US" dirty="0" smtClean="0"/>
              <a:t>Offered </a:t>
            </a:r>
            <a:r>
              <a:rPr lang="en-US" dirty="0"/>
              <a:t>accessibility and assistive technology short </a:t>
            </a:r>
            <a:r>
              <a:rPr lang="en-US" dirty="0" smtClean="0"/>
              <a:t>courses</a:t>
            </a:r>
          </a:p>
          <a:p>
            <a:r>
              <a:rPr lang="en-US" dirty="0" smtClean="0"/>
              <a:t>Meet individuals for general questions and project related issues</a:t>
            </a:r>
            <a:endParaRPr lang="en-US" dirty="0"/>
          </a:p>
          <a:p>
            <a:r>
              <a:rPr lang="en-US" dirty="0"/>
              <a:t>Captioned 4281 </a:t>
            </a:r>
            <a:r>
              <a:rPr lang="en-US" dirty="0" smtClean="0"/>
              <a:t>minutes or approximately </a:t>
            </a:r>
            <a:r>
              <a:rPr lang="en-US" dirty="0"/>
              <a:t>1070 hours of work or 26 </a:t>
            </a:r>
            <a:r>
              <a:rPr lang="en-US" dirty="0" smtClean="0"/>
              <a:t>3/4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457200" y="760413"/>
            <a:ext cx="8229600" cy="4587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can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2286000" cy="3124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ATS </a:t>
            </a:r>
          </a:p>
          <a:p>
            <a:pPr marL="0" indent="0">
              <a:buNone/>
            </a:pPr>
            <a:r>
              <a:rPr lang="en-US" dirty="0" smtClean="0"/>
              <a:t>Captioning</a:t>
            </a:r>
          </a:p>
          <a:p>
            <a:pPr marL="0" indent="0">
              <a:buNone/>
            </a:pPr>
            <a:r>
              <a:rPr lang="en-US" dirty="0" smtClean="0"/>
              <a:t>Documents</a:t>
            </a:r>
          </a:p>
          <a:p>
            <a:pPr marL="0" indent="0">
              <a:buNone/>
            </a:pPr>
            <a:r>
              <a:rPr lang="en-US" dirty="0" smtClean="0"/>
              <a:t>Testing</a:t>
            </a:r>
          </a:p>
          <a:p>
            <a:pPr marL="0" indent="0">
              <a:buNone/>
            </a:pPr>
            <a:r>
              <a:rPr lang="en-US" dirty="0" smtClean="0"/>
              <a:t>Individual &amp; Dept Support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 descr="http://www.usnews.com/img/college-photo_11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81" y="838200"/>
            <a:ext cx="85188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545419" y="3505200"/>
            <a:ext cx="2286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/>
              <a:t>Library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Captioned Media acquisition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Scanning with OCR options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17800" y="3505200"/>
            <a:ext cx="2286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/>
              <a:t>UMOnline</a:t>
            </a:r>
            <a:endParaRPr lang="en-US" b="1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Accessible Online course development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Individual &amp; Dept Support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3657600"/>
            <a:ext cx="609600" cy="2786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D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S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8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to education and educational resources</a:t>
            </a:r>
          </a:p>
          <a:p>
            <a:r>
              <a:rPr lang="en-US" dirty="0" smtClean="0"/>
              <a:t>Student capabilities optimized from the 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Please:</a:t>
            </a:r>
          </a:p>
          <a:p>
            <a:pPr lvl="1"/>
            <a:r>
              <a:rPr lang="en-US" dirty="0" smtClean="0"/>
              <a:t>take the 2016 assessment (umt.edu/accessibility)</a:t>
            </a:r>
          </a:p>
          <a:p>
            <a:pPr lvl="1"/>
            <a:r>
              <a:rPr lang="en-US" dirty="0" smtClean="0"/>
              <a:t>invite us to talk with you or your department</a:t>
            </a:r>
          </a:p>
          <a:p>
            <a:pPr lvl="1"/>
            <a:r>
              <a:rPr lang="en-US" dirty="0" smtClean="0"/>
              <a:t>tell me what is needed for you to create accessible educational documents, PowerPoints, request captioning</a:t>
            </a:r>
          </a:p>
          <a:p>
            <a:pPr lvl="1"/>
            <a:r>
              <a:rPr lang="en-US" dirty="0" smtClean="0"/>
              <a:t>tell me what isn’t working or what you’d prefer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243-EITA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eita@umontana.edu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Dr. Janet Sedgley, EITA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3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California, Berkeley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adopted but compliance not guaranteed</a:t>
            </a:r>
          </a:p>
          <a:p>
            <a:r>
              <a:rPr lang="en-US" dirty="0" smtClean="0"/>
              <a:t>Support available but not “routinely” used</a:t>
            </a:r>
          </a:p>
          <a:p>
            <a:pPr lvl="1"/>
            <a:r>
              <a:rPr lang="en-US" dirty="0" smtClean="0"/>
              <a:t>Captioning</a:t>
            </a:r>
          </a:p>
          <a:p>
            <a:pPr lvl="1"/>
            <a:r>
              <a:rPr lang="en-US" dirty="0" smtClean="0"/>
              <a:t>Accessible courses and course materials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Web</a:t>
            </a:r>
          </a:p>
          <a:p>
            <a:pPr lvl="1"/>
            <a:r>
              <a:rPr lang="en-US" dirty="0" smtClean="0"/>
              <a:t>Documents</a:t>
            </a:r>
          </a:p>
          <a:p>
            <a:pPr lvl="1"/>
            <a:r>
              <a:rPr lang="en-US" dirty="0"/>
              <a:t>Instructional </a:t>
            </a:r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Software and hardware</a:t>
            </a:r>
            <a:endParaRPr lang="en-US" i="1" dirty="0" smtClean="0"/>
          </a:p>
          <a:p>
            <a:pPr lvl="1"/>
            <a:r>
              <a:rPr lang="en-US" dirty="0" smtClean="0"/>
              <a:t>Media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5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practices (*embedded)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* </a:t>
            </a:r>
          </a:p>
          <a:p>
            <a:r>
              <a:rPr lang="en-US" dirty="0" smtClean="0"/>
              <a:t>Documents</a:t>
            </a:r>
          </a:p>
          <a:p>
            <a:r>
              <a:rPr lang="en-US" dirty="0"/>
              <a:t>Instructional </a:t>
            </a:r>
            <a:r>
              <a:rPr lang="en-US" dirty="0" smtClean="0"/>
              <a:t>Materials &amp; environments</a:t>
            </a:r>
          </a:p>
          <a:p>
            <a:r>
              <a:rPr lang="en-US" dirty="0" smtClean="0"/>
              <a:t>Software and hardware </a:t>
            </a:r>
            <a:r>
              <a:rPr lang="en-US" i="1" dirty="0" smtClean="0"/>
              <a:t>*</a:t>
            </a:r>
          </a:p>
          <a:p>
            <a:r>
              <a:rPr lang="en-US" dirty="0" smtClean="0"/>
              <a:t>Media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6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accessibility?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can use the materials</a:t>
            </a:r>
          </a:p>
          <a:p>
            <a:r>
              <a:rPr lang="en-US" dirty="0" smtClean="0"/>
              <a:t>Many students find these features helpful</a:t>
            </a:r>
          </a:p>
          <a:p>
            <a:r>
              <a:rPr lang="en-US" dirty="0" smtClean="0"/>
              <a:t>There are marketing benefits (web, media)</a:t>
            </a:r>
          </a:p>
          <a:p>
            <a:r>
              <a:rPr lang="en-US" dirty="0" smtClean="0"/>
              <a:t>There are productive benefits (especially with document features)</a:t>
            </a:r>
          </a:p>
        </p:txBody>
      </p:sp>
    </p:spTree>
    <p:extLst>
      <p:ext uri="{BB962C8B-B14F-4D97-AF65-F5344CB8AC3E}">
        <p14:creationId xmlns:p14="http://schemas.microsoft.com/office/powerpoint/2010/main" val="17085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98% of students find captions helpful</a:t>
            </a:r>
          </a:p>
          <a:p>
            <a:r>
              <a:rPr lang="en-US" dirty="0" smtClean="0"/>
              <a:t>75% of students using captions said they use captions as a learning 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captions are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64% help with focus</a:t>
            </a:r>
          </a:p>
          <a:p>
            <a:r>
              <a:rPr lang="en-US" dirty="0" smtClean="0"/>
              <a:t>63% support information retention</a:t>
            </a:r>
          </a:p>
          <a:p>
            <a:r>
              <a:rPr lang="en-US" dirty="0" smtClean="0"/>
              <a:t>63% supplement poor audio</a:t>
            </a:r>
          </a:p>
          <a:p>
            <a:r>
              <a:rPr lang="en-US" dirty="0" smtClean="0"/>
              <a:t>42% sound-sensitive environments</a:t>
            </a:r>
          </a:p>
          <a:p>
            <a:r>
              <a:rPr lang="en-US" dirty="0" smtClean="0"/>
              <a:t>27% difficult vocabulary</a:t>
            </a:r>
          </a:p>
          <a:p>
            <a:r>
              <a:rPr lang="en-US" dirty="0"/>
              <a:t>19% instructor’s accent</a:t>
            </a:r>
          </a:p>
          <a:p>
            <a:r>
              <a:rPr lang="en-US" dirty="0" smtClean="0"/>
              <a:t>19% hearing difficulties</a:t>
            </a:r>
          </a:p>
          <a:p>
            <a:r>
              <a:rPr lang="en-US" dirty="0" smtClean="0"/>
              <a:t>7% ESL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Understood and accepted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But:</a:t>
            </a:r>
          </a:p>
          <a:p>
            <a:pPr lvl="1"/>
            <a:r>
              <a:rPr lang="en-US" dirty="0" smtClean="0"/>
              <a:t>I am unsure about priorities</a:t>
            </a:r>
          </a:p>
          <a:p>
            <a:pPr lvl="1"/>
            <a:r>
              <a:rPr lang="en-US" dirty="0" smtClean="0"/>
              <a:t>I’m still confused on first steps</a:t>
            </a:r>
          </a:p>
          <a:p>
            <a:pPr lvl="1"/>
            <a:r>
              <a:rPr lang="en-US" dirty="0" smtClean="0"/>
              <a:t>I have no time to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one course a semester</a:t>
            </a:r>
          </a:p>
          <a:p>
            <a:r>
              <a:rPr lang="en-US" dirty="0" smtClean="0"/>
              <a:t>Let ATS check your documents, materials, web sites and software</a:t>
            </a:r>
          </a:p>
          <a:p>
            <a:r>
              <a:rPr lang="en-US" dirty="0" smtClean="0"/>
              <a:t>Let ATS suggest a plan of attack for any fixes</a:t>
            </a:r>
          </a:p>
        </p:txBody>
      </p:sp>
    </p:spTree>
    <p:extLst>
      <p:ext uri="{BB962C8B-B14F-4D97-AF65-F5344CB8AC3E}">
        <p14:creationId xmlns:p14="http://schemas.microsoft.com/office/powerpoint/2010/main" val="216772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124&quot;&gt;&lt;object type=&quot;3&quot; unique_id=&quot;10152&quot;&gt;&lt;property id=&quot;20148&quot; value=&quot;5&quot;/&gt;&lt;property id=&quot;20300&quot; value=&quot;Slide 2 - &amp;quot;University of California, Berkeley&amp;quot;&quot;/&gt;&lt;property id=&quot;20307&quot; value=&quot;299&quot;/&gt;&lt;/object&gt;&lt;object type=&quot;3&quot; unique_id=&quot;10348&quot;&gt;&lt;property id=&quot;20148&quot; value=&quot;5&quot;/&gt;&lt;property id=&quot;20300&quot; value=&quot;Slide 12 - &amp;quot;Who can help?&amp;quot;&quot;/&gt;&lt;property id=&quot;20307&quot; value=&quot;303&quot;/&gt;&lt;/object&gt;&lt;object type=&quot;3&quot; unique_id=&quot;10349&quot;&gt;&lt;property id=&quot;20148&quot; value=&quot;5&quot;/&gt;&lt;property id=&quot;20300&quot; value=&quot;Slide 13 - &amp;quot;Challenge&amp;quot;&quot;/&gt;&lt;property id=&quot;20307&quot; value=&quot;304&quot;/&gt;&lt;/object&gt;&lt;object type=&quot;3&quot; unique_id=&quot;10350&quot;&gt;&lt;property id=&quot;20148&quot; value=&quot;5&quot;/&gt;&lt;property id=&quot;20300&quot; value=&quot;Slide 3 - &amp;quot;Our policy&amp;quot;&quot;/&gt;&lt;property id=&quot;20307&quot; value=&quot;301&quot;/&gt;&lt;/object&gt;&lt;object type=&quot;3&quot; unique_id=&quot;10351&quot;&gt;&lt;property id=&quot;20148&quot; value=&quot;5&quot;/&gt;&lt;property id=&quot;20300&quot; value=&quot;Slide 5 - &amp;quot;Why accessibility?&amp;quot;&quot;/&gt;&lt;property id=&quot;20307&quot; value=&quot;302&quot;/&gt;&lt;/object&gt;&lt;object type=&quot;3&quot; unique_id=&quot;10553&quot;&gt;&lt;property id=&quot;20148&quot; value=&quot;5&quot;/&gt;&lt;property id=&quot;20300&quot; value=&quot;Slide 1 - &amp;quot;UM’s digital accessibility&amp;quot;&quot;/&gt;&lt;property id=&quot;20307&quot; value=&quot;313&quot;/&gt;&lt;/object&gt;&lt;object type=&quot;3&quot; unique_id=&quot;10554&quot;&gt;&lt;property id=&quot;20148&quot; value=&quot;5&quot;/&gt;&lt;property id=&quot;20300&quot; value=&quot;Slide 4 - &amp;quot;Our practices (*embedded)&amp;quot;&quot;/&gt;&lt;property id=&quot;20307&quot; value=&quot;310&quot;/&gt;&lt;/object&gt;&lt;object type=&quot;3&quot; unique_id=&quot;10555&quot;&gt;&lt;property id=&quot;20148&quot; value=&quot;5&quot;/&gt;&lt;property id=&quot;20300&quot; value=&quot;Slide 6 - &amp;quot;Captioning&amp;quot;&quot;/&gt;&lt;property id=&quot;20307&quot; value=&quot;307&quot;/&gt;&lt;/object&gt;&lt;object type=&quot;3&quot; unique_id=&quot;10556&quot;&gt;&lt;property id=&quot;20148&quot; value=&quot;5&quot;/&gt;&lt;property id=&quot;20300&quot; value=&quot;Slide 7 - &amp;quot;Why captions are used&amp;quot;&quot;/&gt;&lt;property id=&quot;20307&quot; value=&quot;308&quot;/&gt;&lt;/object&gt;&lt;object type=&quot;3&quot; unique_id=&quot;10557&quot;&gt;&lt;property id=&quot;20148&quot; value=&quot;5&quot;/&gt;&lt;property id=&quot;20300&quot; value=&quot;Slide 8 - &amp;quot;Understood and accepted&amp;quot;&quot;/&gt;&lt;property id=&quot;20307&quot; value=&quot;315&quot;/&gt;&lt;/object&gt;&lt;object type=&quot;3&quot; unique_id=&quot;10558&quot;&gt;&lt;property id=&quot;20148&quot; value=&quot;5&quot;/&gt;&lt;property id=&quot;20300&quot; value=&quot;Slide 9 - &amp;quot;How?&amp;quot;&quot;/&gt;&lt;property id=&quot;20307&quot; value=&quot;311&quot;/&gt;&lt;/object&gt;&lt;object type=&quot;3&quot; unique_id=&quot;10559&quot;&gt;&lt;property id=&quot;20148&quot; value=&quot;5&quot;/&gt;&lt;property id=&quot;20300&quot; value=&quot;Slide 10 - &amp;quot;Let us work for you&amp;quot;&quot;/&gt;&lt;property id=&quot;20307&quot; value=&quot;312&quot;/&gt;&lt;/object&gt;&lt;object type=&quot;3&quot; unique_id=&quot;10560&quot;&gt;&lt;property id=&quot;20148&quot; value=&quot;5&quot;/&gt;&lt;property id=&quot;20300&quot; value=&quot;Slide 14 - &amp;quot;What can we do better?&amp;quot;&quot;/&gt;&lt;property id=&quot;20307&quot; value=&quot;309&quot;/&gt;&lt;/object&gt;&lt;object type=&quot;3&quot; unique_id=&quot;10561&quot;&gt;&lt;property id=&quot;20148&quot; value=&quot;5&quot;/&gt;&lt;property id=&quot;20300&quot; value=&quot;Slide 15 - &amp;quot;Contact&amp;quot;&quot;/&gt;&lt;property id=&quot;20307&quot; value=&quot;314&quot;/&gt;&lt;/object&gt;&lt;object type=&quot;3&quot; unique_id=&quot;10611&quot;&gt;&lt;property id=&quot;20148&quot; value=&quot;5&quot;/&gt;&lt;property id=&quot;20300&quot; value=&quot;Slide 11 - &amp;quot;ATS – Fall semester&amp;quot;&quot;/&gt;&lt;property id=&quot;20307&quot; value=&quot;316&quot;/&gt;&lt;/object&gt;&lt;/object&gt;&lt;object type=&quot;8&quot; unique_id=&quot;1018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441</Words>
  <Application>Microsoft Office PowerPoint</Application>
  <PresentationFormat>On-screen Show (4:3)</PresentationFormat>
  <Paragraphs>85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1_Custom Design</vt:lpstr>
      <vt:lpstr>Custom Design</vt:lpstr>
      <vt:lpstr>UM’s digital accessibility</vt:lpstr>
      <vt:lpstr>University of California, Berkeley</vt:lpstr>
      <vt:lpstr>Our policy</vt:lpstr>
      <vt:lpstr>Our practices (*embedded)</vt:lpstr>
      <vt:lpstr>Why accessibility?</vt:lpstr>
      <vt:lpstr>Captioning</vt:lpstr>
      <vt:lpstr>Why captions are used</vt:lpstr>
      <vt:lpstr>Understood and accepted</vt:lpstr>
      <vt:lpstr>How?</vt:lpstr>
      <vt:lpstr>Let us work for you</vt:lpstr>
      <vt:lpstr>ATS – Fall semester</vt:lpstr>
      <vt:lpstr>Who can help?</vt:lpstr>
      <vt:lpstr>Challenge</vt:lpstr>
      <vt:lpstr>What can we do better?</vt:lpstr>
      <vt:lpstr>Contact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Sedgley</dc:creator>
  <cp:lastModifiedBy>Foos, Camie L</cp:lastModifiedBy>
  <cp:revision>74</cp:revision>
  <cp:lastPrinted>2014-04-02T19:48:31Z</cp:lastPrinted>
  <dcterms:created xsi:type="dcterms:W3CDTF">2014-03-29T14:12:55Z</dcterms:created>
  <dcterms:modified xsi:type="dcterms:W3CDTF">2017-02-09T20:43:32Z</dcterms:modified>
</cp:coreProperties>
</file>